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letter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20" d="100"/>
          <a:sy n="120" d="100"/>
        </p:scale>
        <p:origin x="-1188" y="21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90AE-FFFB-4705-BCD4-271FB1A70A45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4B2A8-B271-4F70-AD28-BF8F51E25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855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90AE-FFFB-4705-BCD4-271FB1A70A45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4B2A8-B271-4F70-AD28-BF8F51E25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92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90AE-FFFB-4705-BCD4-271FB1A70A45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4B2A8-B271-4F70-AD28-BF8F51E25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44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90AE-FFFB-4705-BCD4-271FB1A70A45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4B2A8-B271-4F70-AD28-BF8F51E25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549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90AE-FFFB-4705-BCD4-271FB1A70A45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4B2A8-B271-4F70-AD28-BF8F51E25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331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90AE-FFFB-4705-BCD4-271FB1A70A45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4B2A8-B271-4F70-AD28-BF8F51E25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40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90AE-FFFB-4705-BCD4-271FB1A70A45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4B2A8-B271-4F70-AD28-BF8F51E25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636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90AE-FFFB-4705-BCD4-271FB1A70A45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4B2A8-B271-4F70-AD28-BF8F51E25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406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90AE-FFFB-4705-BCD4-271FB1A70A45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4B2A8-B271-4F70-AD28-BF8F51E25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277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90AE-FFFB-4705-BCD4-271FB1A70A45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4B2A8-B271-4F70-AD28-BF8F51E25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191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90AE-FFFB-4705-BCD4-271FB1A70A45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4B2A8-B271-4F70-AD28-BF8F51E25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058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90AE-FFFB-4705-BCD4-271FB1A70A45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4B2A8-B271-4F70-AD28-BF8F51E25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455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4800"/>
            <a:ext cx="5829300" cy="304800"/>
          </a:xfrm>
        </p:spPr>
        <p:txBody>
          <a:bodyPr>
            <a:no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University of Wisconsin – Madison </a:t>
            </a:r>
            <a:br>
              <a:rPr lang="en-US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Eligibility Pay Adjustment Tools &amp; Mechanisms Matrix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6907826"/>
              </p:ext>
            </p:extLst>
          </p:nvPr>
        </p:nvGraphicFramePr>
        <p:xfrm>
          <a:off x="381000" y="685800"/>
          <a:ext cx="6019799" cy="6790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3627"/>
                <a:gridCol w="839362"/>
                <a:gridCol w="839362"/>
                <a:gridCol w="839362"/>
                <a:gridCol w="839362"/>
                <a:gridCol w="839362"/>
                <a:gridCol w="839362"/>
              </a:tblGrid>
              <a:tr h="609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Faculty</a:t>
                      </a:r>
                      <a:endParaRPr lang="en-US" sz="9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Academic</a:t>
                      </a:r>
                      <a:r>
                        <a:rPr lang="en-US" sz="9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Staff &amp; Limited Appointees 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University Staff Exempt</a:t>
                      </a:r>
                      <a:endParaRPr lang="en-US" sz="9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University</a:t>
                      </a:r>
                      <a:r>
                        <a:rPr lang="en-US" sz="9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Staff Non-exempt*</a:t>
                      </a:r>
                      <a:endParaRPr lang="en-US" sz="9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University Staff Fixed-Term</a:t>
                      </a:r>
                      <a:r>
                        <a:rPr lang="en-US" sz="9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Finite*</a:t>
                      </a:r>
                      <a:endParaRPr lang="en-US" sz="9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Temporary</a:t>
                      </a:r>
                      <a:r>
                        <a:rPr lang="en-US" sz="9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Employees*</a:t>
                      </a:r>
                      <a:endParaRPr lang="en-US" sz="9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68682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Equity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smtClean="0">
                          <a:latin typeface="Times New Roman" pitchFamily="18" charset="0"/>
                          <a:cs typeface="Times New Roman" pitchFamily="18" charset="0"/>
                        </a:rPr>
                        <a:t>Base-building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smtClean="0">
                          <a:latin typeface="Times New Roman" pitchFamily="18" charset="0"/>
                          <a:cs typeface="Times New Roman" pitchFamily="18" charset="0"/>
                        </a:rPr>
                        <a:t>Base-building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smtClean="0">
                          <a:latin typeface="Times New Roman" pitchFamily="18" charset="0"/>
                          <a:cs typeface="Times New Roman" pitchFamily="18" charset="0"/>
                        </a:rPr>
                        <a:t>Base-building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Base-building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Base-building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N/A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68682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Market/Retention/Competitive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Base-building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smtClean="0">
                          <a:latin typeface="Times New Roman" pitchFamily="18" charset="0"/>
                          <a:cs typeface="Times New Roman" pitchFamily="18" charset="0"/>
                        </a:rPr>
                        <a:t>Base-building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smtClean="0">
                          <a:latin typeface="Times New Roman" pitchFamily="18" charset="0"/>
                          <a:cs typeface="Times New Roman" pitchFamily="18" charset="0"/>
                        </a:rPr>
                        <a:t>Base-building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Base-building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Base-building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N/A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91102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Performance (Outside</a:t>
                      </a:r>
                      <a:r>
                        <a:rPr lang="en-US" sz="9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of Pay Plan)</a:t>
                      </a:r>
                      <a:endParaRPr lang="en-US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Base-building</a:t>
                      </a:r>
                      <a:r>
                        <a:rPr lang="en-US" sz="9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or Lump Sum</a:t>
                      </a:r>
                      <a:endParaRPr lang="en-US" sz="9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smtClean="0">
                          <a:latin typeface="Times New Roman" pitchFamily="18" charset="0"/>
                          <a:cs typeface="Times New Roman" pitchFamily="18" charset="0"/>
                        </a:rPr>
                        <a:t>Base-building</a:t>
                      </a:r>
                      <a:r>
                        <a:rPr lang="en-US" sz="900" baseline="0" smtClean="0">
                          <a:latin typeface="Times New Roman" pitchFamily="18" charset="0"/>
                          <a:cs typeface="Times New Roman" pitchFamily="18" charset="0"/>
                        </a:rPr>
                        <a:t> or Lump Sum</a:t>
                      </a:r>
                      <a:endParaRPr lang="en-US" sz="9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smtClean="0">
                          <a:latin typeface="Times New Roman" pitchFamily="18" charset="0"/>
                          <a:cs typeface="Times New Roman" pitchFamily="18" charset="0"/>
                        </a:rPr>
                        <a:t>Base-building</a:t>
                      </a:r>
                      <a:r>
                        <a:rPr lang="en-US" sz="900" baseline="0" smtClean="0">
                          <a:latin typeface="Times New Roman" pitchFamily="18" charset="0"/>
                          <a:cs typeface="Times New Roman" pitchFamily="18" charset="0"/>
                        </a:rPr>
                        <a:t> or Lump Sum</a:t>
                      </a:r>
                      <a:endParaRPr lang="en-US" sz="9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Base-building</a:t>
                      </a:r>
                      <a:r>
                        <a:rPr lang="en-US" sz="9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or Lump Sum</a:t>
                      </a:r>
                      <a:endParaRPr lang="en-US" sz="9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Base-building</a:t>
                      </a:r>
                      <a:r>
                        <a:rPr lang="en-US" sz="9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or Lump Sum</a:t>
                      </a:r>
                      <a:endParaRPr lang="en-US" sz="9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Base-building</a:t>
                      </a:r>
                      <a:r>
                        <a:rPr lang="en-US" sz="9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or Lump Sum</a:t>
                      </a:r>
                      <a:endParaRPr lang="en-US" sz="9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135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Permanent Change-in-Duties/ Reclassification</a:t>
                      </a:r>
                      <a:r>
                        <a:rPr lang="en-US" sz="9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N/A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smtClean="0">
                          <a:latin typeface="Times New Roman" pitchFamily="18" charset="0"/>
                          <a:cs typeface="Times New Roman" pitchFamily="18" charset="0"/>
                        </a:rPr>
                        <a:t>Base-building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smtClean="0">
                          <a:latin typeface="Times New Roman" pitchFamily="18" charset="0"/>
                          <a:cs typeface="Times New Roman" pitchFamily="18" charset="0"/>
                        </a:rPr>
                        <a:t>Base-building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Base-building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Base-building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N/A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91102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Promotion/Progression</a:t>
                      </a:r>
                      <a:endParaRPr lang="en-US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Base-building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Base-building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Base-building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Base-building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Base-building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N/A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911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Temporary Change-in-Duties</a:t>
                      </a:r>
                    </a:p>
                    <a:p>
                      <a:endParaRPr lang="en-US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Temporary Base-building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smtClean="0">
                          <a:latin typeface="Times New Roman" pitchFamily="18" charset="0"/>
                          <a:cs typeface="Times New Roman" pitchFamily="18" charset="0"/>
                        </a:rPr>
                        <a:t>Temporary Base-building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smtClean="0">
                          <a:latin typeface="Times New Roman" pitchFamily="18" charset="0"/>
                          <a:cs typeface="Times New Roman" pitchFamily="18" charset="0"/>
                        </a:rPr>
                        <a:t>Temporary Base-building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Temporary Base-building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Temporary Base-building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N/A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91102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Temporary Add-ons</a:t>
                      </a:r>
                      <a:endParaRPr lang="en-US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N/A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smtClean="0">
                          <a:latin typeface="Times New Roman" pitchFamily="18" charset="0"/>
                          <a:cs typeface="Times New Roman" pitchFamily="18" charset="0"/>
                        </a:rPr>
                        <a:t>N/A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smtClean="0">
                          <a:latin typeface="Times New Roman" pitchFamily="18" charset="0"/>
                          <a:cs typeface="Times New Roman" pitchFamily="18" charset="0"/>
                        </a:rPr>
                        <a:t>Temporary Base-building or Lump Sum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Temporary Base-building or Lump Sum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Temporary Base-building or Lump Sum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Temporary Base-building or Lump Sum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911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Supplemental Lump Sum</a:t>
                      </a:r>
                      <a:r>
                        <a:rPr lang="en-US" sz="9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Payments</a:t>
                      </a:r>
                      <a:endParaRPr lang="en-US" sz="9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Lump</a:t>
                      </a:r>
                      <a:r>
                        <a:rPr lang="en-US" sz="9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Sum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smtClean="0">
                          <a:latin typeface="Times New Roman" pitchFamily="18" charset="0"/>
                          <a:cs typeface="Times New Roman" pitchFamily="18" charset="0"/>
                        </a:rPr>
                        <a:t>Lump</a:t>
                      </a:r>
                      <a:r>
                        <a:rPr lang="en-US" sz="900" baseline="0" smtClean="0">
                          <a:latin typeface="Times New Roman" pitchFamily="18" charset="0"/>
                          <a:cs typeface="Times New Roman" pitchFamily="18" charset="0"/>
                        </a:rPr>
                        <a:t> Sum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smtClean="0">
                          <a:latin typeface="Times New Roman" pitchFamily="18" charset="0"/>
                          <a:cs typeface="Times New Roman" pitchFamily="18" charset="0"/>
                        </a:rPr>
                        <a:t>Lump</a:t>
                      </a:r>
                      <a:r>
                        <a:rPr lang="en-US" sz="900" baseline="0" smtClean="0">
                          <a:latin typeface="Times New Roman" pitchFamily="18" charset="0"/>
                          <a:cs typeface="Times New Roman" pitchFamily="18" charset="0"/>
                        </a:rPr>
                        <a:t> Sum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smtClean="0">
                          <a:latin typeface="Times New Roman" pitchFamily="18" charset="0"/>
                          <a:cs typeface="Times New Roman" pitchFamily="18" charset="0"/>
                        </a:rPr>
                        <a:t>N/A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N/A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N/A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91102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Pay</a:t>
                      </a:r>
                      <a:r>
                        <a:rPr lang="en-US" sz="9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Plan (Across-the-Board and/or Discretionary)</a:t>
                      </a:r>
                      <a:endParaRPr lang="en-US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smtClean="0">
                          <a:latin typeface="Times New Roman" pitchFamily="18" charset="0"/>
                          <a:cs typeface="Times New Roman" pitchFamily="18" charset="0"/>
                        </a:rPr>
                        <a:t>Base-building</a:t>
                      </a:r>
                      <a:r>
                        <a:rPr lang="en-US" sz="900" baseline="0" smtClean="0">
                          <a:latin typeface="Times New Roman" pitchFamily="18" charset="0"/>
                          <a:cs typeface="Times New Roman" pitchFamily="18" charset="0"/>
                        </a:rPr>
                        <a:t> or Lump Sum</a:t>
                      </a:r>
                      <a:endParaRPr lang="en-US" sz="9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smtClean="0">
                          <a:latin typeface="Times New Roman" pitchFamily="18" charset="0"/>
                          <a:cs typeface="Times New Roman" pitchFamily="18" charset="0"/>
                        </a:rPr>
                        <a:t>Base-building</a:t>
                      </a:r>
                      <a:r>
                        <a:rPr lang="en-US" sz="900" baseline="0" smtClean="0">
                          <a:latin typeface="Times New Roman" pitchFamily="18" charset="0"/>
                          <a:cs typeface="Times New Roman" pitchFamily="18" charset="0"/>
                        </a:rPr>
                        <a:t> or Lump Sum</a:t>
                      </a:r>
                      <a:endParaRPr lang="en-US" sz="9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smtClean="0">
                          <a:latin typeface="Times New Roman" pitchFamily="18" charset="0"/>
                          <a:cs typeface="Times New Roman" pitchFamily="18" charset="0"/>
                        </a:rPr>
                        <a:t>Base-building</a:t>
                      </a:r>
                      <a:r>
                        <a:rPr lang="en-US" sz="900" baseline="0" smtClean="0">
                          <a:latin typeface="Times New Roman" pitchFamily="18" charset="0"/>
                          <a:cs typeface="Times New Roman" pitchFamily="18" charset="0"/>
                        </a:rPr>
                        <a:t> or Lump Sum</a:t>
                      </a:r>
                      <a:endParaRPr lang="en-US" sz="9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Base-building</a:t>
                      </a:r>
                      <a:r>
                        <a:rPr lang="en-US" sz="9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or Lump Sum</a:t>
                      </a:r>
                      <a:endParaRPr lang="en-US" sz="9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Base-building</a:t>
                      </a:r>
                      <a:r>
                        <a:rPr lang="en-US" sz="9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or Lump Sum</a:t>
                      </a:r>
                      <a:endParaRPr lang="en-US" sz="9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Base-building</a:t>
                      </a:r>
                      <a:r>
                        <a:rPr lang="en-US" sz="9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or Lump Sum</a:t>
                      </a:r>
                      <a:endParaRPr lang="en-US" sz="9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68682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Differential Pay</a:t>
                      </a:r>
                      <a:endParaRPr lang="en-US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N/A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N/A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Eligible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Eligible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Eligible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Eligible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686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Overtime/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Compensatory Time</a:t>
                      </a:r>
                      <a:r>
                        <a:rPr lang="en-US" sz="9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Eligibility</a:t>
                      </a:r>
                      <a:endParaRPr lang="en-US" sz="9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N/A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N/A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Eligible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Eligible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Eligible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Eligible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8001000"/>
            <a:ext cx="594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latin typeface="Times New Roman" pitchFamily="18" charset="0"/>
                <a:cs typeface="Times New Roman" pitchFamily="18" charset="0"/>
              </a:rPr>
              <a:t>*Employees covered by the Crafts Workers Policy are not eligible for base-building adjustments but can receive lump sum adjustments.</a:t>
            </a:r>
          </a:p>
          <a:p>
            <a:endParaRPr lang="en-US" sz="9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sz="900" dirty="0" smtClean="0">
                <a:latin typeface="Times New Roman" pitchFamily="18" charset="0"/>
                <a:cs typeface="Times New Roman" pitchFamily="18" charset="0"/>
              </a:rPr>
              <a:t>Last </a:t>
            </a:r>
            <a:r>
              <a:rPr lang="en-US" sz="900" smtClean="0">
                <a:latin typeface="Times New Roman" pitchFamily="18" charset="0"/>
                <a:cs typeface="Times New Roman" pitchFamily="18" charset="0"/>
              </a:rPr>
              <a:t>Update </a:t>
            </a:r>
            <a:r>
              <a:rPr lang="en-US" sz="90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900" smtClean="0">
                <a:latin typeface="Times New Roman" pitchFamily="18" charset="0"/>
                <a:cs typeface="Times New Roman" pitchFamily="18" charset="0"/>
              </a:rPr>
              <a:t>ecember 3, </a:t>
            </a:r>
            <a:r>
              <a:rPr lang="en-US" sz="900" dirty="0" smtClean="0">
                <a:latin typeface="Times New Roman" pitchFamily="18" charset="0"/>
                <a:cs typeface="Times New Roman" pitchFamily="18" charset="0"/>
              </a:rPr>
              <a:t>2015</a:t>
            </a:r>
            <a:endParaRPr lang="en-US" sz="9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00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215</Words>
  <Application>Microsoft Office PowerPoint</Application>
  <PresentationFormat>Letter Paper (8.5x11 in)</PresentationFormat>
  <Paragraphs>88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University of Wisconsin – Madison  Eligibility Pay Adjustment Tools &amp; Mechanisms Matrix </vt:lpstr>
    </vt:vector>
  </TitlesOfParts>
  <Company>UW-Madison - AIMS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Pay Adjustment Tools</dc:title>
  <dc:creator>Meghan Owens</dc:creator>
  <cp:lastModifiedBy>Meghan Owens</cp:lastModifiedBy>
  <cp:revision>27</cp:revision>
  <cp:lastPrinted>2015-06-30T13:55:55Z</cp:lastPrinted>
  <dcterms:created xsi:type="dcterms:W3CDTF">2013-03-14T15:33:37Z</dcterms:created>
  <dcterms:modified xsi:type="dcterms:W3CDTF">2015-12-03T17:13:51Z</dcterms:modified>
</cp:coreProperties>
</file>